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Lato-boldItalic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shable.com/2012/04/24/call-center-death-exaggerated/" TargetMode="External"/><Relationship Id="rId3" Type="http://schemas.openxmlformats.org/officeDocument/2006/relationships/hyperlink" Target="https://www.vhtcx.com/call-center-metrics/cost-per-minute/#targetText=It%20is%20commonly%20accepted%20that,providing%20service%20on%20other%20channels." TargetMode="External"/><Relationship Id="rId4" Type="http://schemas.openxmlformats.org/officeDocument/2006/relationships/hyperlink" Target="https://www.sascallcenter.com/pricin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20d4b5f0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20d4b5f0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During an emergency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Emergency numbers receive xxxx calls more than usual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The average cost to a city for more phone support is: $xxx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The average wait time for a responder to answer is xxx minutes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Theres nothing that the city can do with the data collected by these calls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Solutions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spins up a new instance for a city instantly at near zero cost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scales to receive any number of calls at a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can be used by the non tech savvy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Cities can collect data related to the usage of emergency calls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routes calls to local dispatchers which increases revenue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spins up a new instance for a city instantly at near zero cost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scales to receive any number of calls at a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can be used by the non tech savvy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Cities can collect data related to the usage of emergency calls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routes calls to local dispatchers which increases revenue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0d4b5f0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20d4b5f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0d4b5f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20d4b5f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20d4b5f0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20d4b5f0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lang="en-GB" u="sng">
                <a:solidFill>
                  <a:schemeClr val="accent5"/>
                </a:solidFill>
                <a:hlinkClick r:id="rId2"/>
              </a:rPr>
              <a:t>https://mashable.com/2012/04/24/call-center-death-exaggerated/</a:t>
            </a:r>
            <a:r>
              <a:rPr lang="en-GB"/>
              <a:t> Mashable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3"/>
              </a:rPr>
              <a:t>https://www.vhtcx.com/call-center-metrics/cost-per-minute/#targetText=It%20is%20commonly%20accepted%20that,providing%20service%20on%20other%20channels.</a:t>
            </a:r>
            <a:r>
              <a:rPr lang="en-GB"/>
              <a:t> VHT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https://www.sascallcenter.com/pricing/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 for commercial cost </a:t>
            </a: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150 volunteers x 4 hrs x 14 days x 60 min =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9750"/>
            <a:ext cx="9144000" cy="552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95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3" name="Google Shape;11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4" name="Google Shape;124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Google Shape;130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3" name="Google Shape;143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6" name="Google Shape;166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4" name="Google Shape;24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" name="Google Shape;33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8" name="Google Shape;3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" name="Google Shape;62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7" name="Google Shape;67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8" name="Google Shape;7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1" name="Google Shape;9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2" name="Google Shape;102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8.png"/><Relationship Id="rId9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/>
          <p:nvPr/>
        </p:nvSpPr>
        <p:spPr>
          <a:xfrm flipH="1" rot="10800000">
            <a:off x="695725" y="1591750"/>
            <a:ext cx="3740100" cy="1230900"/>
          </a:xfrm>
          <a:prstGeom prst="round1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 txBox="1"/>
          <p:nvPr>
            <p:ph type="ctrTitle"/>
          </p:nvPr>
        </p:nvSpPr>
        <p:spPr>
          <a:xfrm>
            <a:off x="729450" y="1581200"/>
            <a:ext cx="3842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EDNA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Emergency Disaster Network Application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695725" y="3094253"/>
            <a:ext cx="3588600" cy="50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>
            <p:ph idx="1" type="subTitle"/>
          </p:nvPr>
        </p:nvSpPr>
        <p:spPr>
          <a:xfrm>
            <a:off x="729450" y="3048575"/>
            <a:ext cx="4053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434343"/>
                </a:solidFill>
              </a:rPr>
              <a:t>21st Century Solutions to Hurricane Relief </a:t>
            </a:r>
            <a:endParaRPr b="1"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434343"/>
                </a:solidFill>
              </a:rPr>
              <a:t>and Disaster Management</a:t>
            </a:r>
            <a:endParaRPr b="1" sz="1400">
              <a:solidFill>
                <a:srgbClr val="434343"/>
              </a:solidFill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6756575" y="4657375"/>
            <a:ext cx="2101200" cy="36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Team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Hurricane Helper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Volunteer and User Registration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/>
              <a:t>EDNA Website</a:t>
            </a:r>
            <a:endParaRPr b="0" sz="1400"/>
          </a:p>
        </p:txBody>
      </p:sp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Data Collected includes Name, Phone #, Email, Address, Medical conditions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Volunteer</a:t>
            </a:r>
            <a:r>
              <a:rPr b="1" lang="en-GB" sz="1100">
                <a:solidFill>
                  <a:schemeClr val="dk2"/>
                </a:solidFill>
              </a:rPr>
              <a:t> Implications: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Volunteers can apply from anywhere across the globe to volunteer their time from the comfort of their home</a:t>
            </a:r>
            <a:endParaRPr sz="1100"/>
          </a:p>
        </p:txBody>
      </p:sp>
      <p:pic>
        <p:nvPicPr>
          <p:cNvPr id="264" name="Google Shape;264;p27"/>
          <p:cNvPicPr preferRelativeResize="0"/>
          <p:nvPr/>
        </p:nvPicPr>
        <p:blipFill rotWithShape="1">
          <a:blip r:embed="rId3">
            <a:alphaModFix/>
          </a:blip>
          <a:srcRect b="0" l="864" r="874" t="0"/>
          <a:stretch/>
        </p:blipFill>
        <p:spPr>
          <a:xfrm>
            <a:off x="5146750" y="1184600"/>
            <a:ext cx="3997250" cy="32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Scalability</a:t>
            </a:r>
            <a:endParaRPr sz="2400"/>
          </a:p>
        </p:txBody>
      </p:sp>
      <p:sp>
        <p:nvSpPr>
          <p:cNvPr id="270" name="Google Shape;270;p28"/>
          <p:cNvSpPr/>
          <p:nvPr/>
        </p:nvSpPr>
        <p:spPr>
          <a:xfrm>
            <a:off x="774150" y="2008100"/>
            <a:ext cx="5551200" cy="165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 txBox="1"/>
          <p:nvPr>
            <p:ph idx="4294967295" type="body"/>
          </p:nvPr>
        </p:nvSpPr>
        <p:spPr>
          <a:xfrm>
            <a:off x="774150" y="2008100"/>
            <a:ext cx="5384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●"/>
            </a:pPr>
            <a:r>
              <a:rPr lang="en-GB" sz="1400">
                <a:solidFill>
                  <a:srgbClr val="741B47"/>
                </a:solidFill>
              </a:rPr>
              <a:t>Local Scope of Hurricane Relief in South Florida</a:t>
            </a:r>
            <a:endParaRPr sz="1400">
              <a:solidFill>
                <a:srgbClr val="741B47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●"/>
            </a:pPr>
            <a:r>
              <a:rPr lang="en-GB" sz="1400">
                <a:solidFill>
                  <a:srgbClr val="741B47"/>
                </a:solidFill>
              </a:rPr>
              <a:t>Product/Service can be taken globally</a:t>
            </a:r>
            <a:endParaRPr sz="1400">
              <a:solidFill>
                <a:srgbClr val="741B47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●"/>
            </a:pPr>
            <a:r>
              <a:rPr lang="en-GB" sz="1400">
                <a:solidFill>
                  <a:srgbClr val="741B47"/>
                </a:solidFill>
              </a:rPr>
              <a:t>Fast, cheap, automated disaster management</a:t>
            </a:r>
            <a:endParaRPr sz="1400">
              <a:solidFill>
                <a:srgbClr val="741B47"/>
              </a:solidFill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 rotWithShape="1">
          <a:blip r:embed="rId4">
            <a:alphaModFix/>
          </a:blip>
          <a:srcRect b="11980" l="12325" r="12014" t="11759"/>
          <a:stretch/>
        </p:blipFill>
        <p:spPr>
          <a:xfrm>
            <a:off x="6929150" y="1811688"/>
            <a:ext cx="2132649" cy="204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5355600" y="913250"/>
            <a:ext cx="3252900" cy="323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 txBox="1"/>
          <p:nvPr>
            <p:ph type="ctrTitle"/>
          </p:nvPr>
        </p:nvSpPr>
        <p:spPr>
          <a:xfrm>
            <a:off x="727950" y="13300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Judge Q&amp;A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https://d24ievhur353et.cloudfront.net/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276" y="2764463"/>
            <a:ext cx="570300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350" y="1018062"/>
            <a:ext cx="669900" cy="6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775" y="3505313"/>
            <a:ext cx="1144150" cy="6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851" y="1067863"/>
            <a:ext cx="570300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0488" y="997450"/>
            <a:ext cx="1050780" cy="6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8129" y="2764472"/>
            <a:ext cx="570300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5583378" y="1916180"/>
            <a:ext cx="570300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65163" y="1877271"/>
            <a:ext cx="761380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8053" y="1877263"/>
            <a:ext cx="630489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60707" y="2764452"/>
            <a:ext cx="570300" cy="57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/>
              </a:rPr>
              <a:t>Overview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/>
              </a:rPr>
              <a:t>Problems to solve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Scenario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3448432" y="23032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Call Demo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Cloud Call Flow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Cost Analysis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Website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5611120" y="2303225"/>
            <a:ext cx="1921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Volunteer Sign-Up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5611123" y="2704925"/>
            <a:ext cx="1529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Code Description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/>
              </a:rPr>
              <a:t>Vision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During an Emergency Event...</a:t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827940" y="2054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5" name="Google Shape;205;p20"/>
          <p:cNvSpPr txBox="1"/>
          <p:nvPr>
            <p:ph idx="1" type="body"/>
          </p:nvPr>
        </p:nvSpPr>
        <p:spPr>
          <a:xfrm>
            <a:off x="1400791" y="19818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Emergency numbers receive more calls than usual</a:t>
            </a:r>
            <a:endParaRPr sz="1800"/>
          </a:p>
        </p:txBody>
      </p:sp>
      <p:sp>
        <p:nvSpPr>
          <p:cNvPr id="206" name="Google Shape;206;p20"/>
          <p:cNvSpPr/>
          <p:nvPr/>
        </p:nvSpPr>
        <p:spPr>
          <a:xfrm>
            <a:off x="82794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7" name="Google Shape;207;p20"/>
          <p:cNvSpPr txBox="1"/>
          <p:nvPr>
            <p:ph idx="1" type="body"/>
          </p:nvPr>
        </p:nvSpPr>
        <p:spPr>
          <a:xfrm>
            <a:off x="14007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Average cost for non-</a:t>
            </a:r>
            <a:r>
              <a:rPr lang="en-GB" sz="1800"/>
              <a:t>commercial</a:t>
            </a:r>
            <a:r>
              <a:rPr lang="en-GB" sz="1800"/>
              <a:t> call center is $0.50/min</a:t>
            </a:r>
            <a:endParaRPr sz="1800"/>
          </a:p>
        </p:txBody>
      </p:sp>
      <p:sp>
        <p:nvSpPr>
          <p:cNvPr id="208" name="Google Shape;208;p20"/>
          <p:cNvSpPr/>
          <p:nvPr/>
        </p:nvSpPr>
        <p:spPr>
          <a:xfrm>
            <a:off x="5090809" y="2054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9" name="Google Shape;209;p20"/>
          <p:cNvSpPr txBox="1"/>
          <p:nvPr>
            <p:ph idx="1" type="body"/>
          </p:nvPr>
        </p:nvSpPr>
        <p:spPr>
          <a:xfrm>
            <a:off x="5712137" y="19818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City can’t realistically do anything with data collected</a:t>
            </a:r>
            <a:endParaRPr sz="1800"/>
          </a:p>
        </p:txBody>
      </p:sp>
      <p:sp>
        <p:nvSpPr>
          <p:cNvPr id="210" name="Google Shape;210;p2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1" name="Google Shape;211;p20"/>
          <p:cNvSpPr txBox="1"/>
          <p:nvPr>
            <p:ph idx="1" type="body"/>
          </p:nvPr>
        </p:nvSpPr>
        <p:spPr>
          <a:xfrm>
            <a:off x="5712125" y="3307900"/>
            <a:ext cx="30147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The average wait time to talk to a responder is longer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17" name="Google Shape;217;p21"/>
          <p:cNvSpPr txBox="1"/>
          <p:nvPr>
            <p:ph idx="1" type="body"/>
          </p:nvPr>
        </p:nvSpPr>
        <p:spPr>
          <a:xfrm>
            <a:off x="729450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EDNA is an online platform that streamlines disaster management by using a national volunteer network in a cloud call center.</a:t>
            </a:r>
            <a:endParaRPr sz="2400"/>
          </a:p>
        </p:txBody>
      </p:sp>
      <p:pic>
        <p:nvPicPr>
          <p:cNvPr descr="shutterstock_429987889_edited.jpg" id="218" name="Google Shape;218;p21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Solutions solved by EDNA</a:t>
            </a:r>
            <a:endParaRPr sz="2400"/>
          </a:p>
        </p:txBody>
      </p:sp>
      <p:sp>
        <p:nvSpPr>
          <p:cNvPr id="224" name="Google Shape;224;p22"/>
          <p:cNvSpPr txBox="1"/>
          <p:nvPr>
            <p:ph idx="4294967295" type="body"/>
          </p:nvPr>
        </p:nvSpPr>
        <p:spPr>
          <a:xfrm>
            <a:off x="729450" y="1920000"/>
            <a:ext cx="75099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Active S.O.S. and Storm Alert monitoring for registered users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Global Distributed Network of Volunteer Responders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Accessible to all regardless of socio-economic status or tech savvy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Non-emergency virtual assistance to all callers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Data collection related to use of disaster relief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New instance for a city installs instantly at zero cost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 Grandma Edna</a:t>
            </a:r>
            <a:endParaRPr/>
          </a:p>
        </p:txBody>
      </p: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729450" y="20503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-Registered for </a:t>
            </a:r>
            <a:r>
              <a:rPr lang="en-GB" sz="1400"/>
              <a:t>S.O.S. and Alert system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-Only has a landline phone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-During hurricane tree fell on backyard fence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-After hurricane, Edna dials 3 on speed dial</a:t>
            </a:r>
            <a:endParaRPr sz="1400"/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275" y="1152575"/>
            <a:ext cx="4310723" cy="31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/>
          <p:nvPr/>
        </p:nvSpPr>
        <p:spPr>
          <a:xfrm>
            <a:off x="2619588" y="729075"/>
            <a:ext cx="3904800" cy="1089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 txBox="1"/>
          <p:nvPr>
            <p:ph type="title"/>
          </p:nvPr>
        </p:nvSpPr>
        <p:spPr>
          <a:xfrm>
            <a:off x="1970388" y="823200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r>
              <a:rPr lang="en-GB">
                <a:solidFill>
                  <a:srgbClr val="FFFFFF"/>
                </a:solidFill>
              </a:rPr>
              <a:t>Call Demo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613" y="2075150"/>
            <a:ext cx="5676768" cy="27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Call Flow Description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6597699" cy="31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Effectiveness</a:t>
            </a:r>
            <a:endParaRPr/>
          </a:p>
        </p:txBody>
      </p:sp>
      <p:sp>
        <p:nvSpPr>
          <p:cNvPr id="250" name="Google Shape;250;p26"/>
          <p:cNvSpPr txBox="1"/>
          <p:nvPr>
            <p:ph idx="1" type="body"/>
          </p:nvPr>
        </p:nvSpPr>
        <p:spPr>
          <a:xfrm>
            <a:off x="727650" y="1797550"/>
            <a:ext cx="38442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EDNA Call Cost:</a:t>
            </a: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$</a:t>
            </a:r>
            <a:r>
              <a:rPr b="1" i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0.0022 per minute</a:t>
            </a:r>
            <a:endParaRPr b="1" i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150 volunteers 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4 hours a day for 2 weeks 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940 GB of recording 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$</a:t>
            </a:r>
            <a:r>
              <a:rPr b="1" lang="en-GB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1,121</a:t>
            </a: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TOTAL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268850" y="2799616"/>
            <a:ext cx="460601" cy="1866988"/>
            <a:chOff x="268850" y="2566266"/>
            <a:chExt cx="460601" cy="1866988"/>
          </a:xfrm>
        </p:grpSpPr>
        <p:pic>
          <p:nvPicPr>
            <p:cNvPr id="252" name="Google Shape;25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8850" y="3022537"/>
              <a:ext cx="460600" cy="4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8850" y="3483150"/>
              <a:ext cx="460600" cy="4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850" y="2566266"/>
              <a:ext cx="460600" cy="4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850" y="3972654"/>
              <a:ext cx="460600" cy="46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26"/>
          <p:cNvSpPr txBox="1"/>
          <p:nvPr/>
        </p:nvSpPr>
        <p:spPr>
          <a:xfrm>
            <a:off x="4571850" y="1767550"/>
            <a:ext cx="3844200" cy="29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Non-</a:t>
            </a:r>
            <a:r>
              <a:rPr b="1"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Commercial*</a:t>
            </a:r>
            <a:r>
              <a:rPr b="1"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Call Cost:</a:t>
            </a: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$</a:t>
            </a:r>
            <a:r>
              <a:rPr b="1" i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0.50 per minute</a:t>
            </a: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With same parameters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Without </a:t>
            </a: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contractual</a:t>
            </a: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agreements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$</a:t>
            </a:r>
            <a:r>
              <a:rPr b="1" lang="en-GB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252,000</a:t>
            </a: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TOTAL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26"/>
          <p:cNvCxnSpPr/>
          <p:nvPr/>
        </p:nvCxnSpPr>
        <p:spPr>
          <a:xfrm flipH="1" rot="10800000">
            <a:off x="836875" y="4174725"/>
            <a:ext cx="7621200" cy="1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